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27432000" cy="16459200"/>
  <p:notesSz cx="6858000" cy="9144000"/>
  <p:defaultTextStyle>
    <a:defPPr>
      <a:defRPr lang="en-US"/>
    </a:defPPr>
    <a:lvl1pPr algn="l" rtl="0" eaLnBrk="0" fontAlgn="base" hangingPunct="0">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55">
          <p15:clr>
            <a:srgbClr val="A4A3A4"/>
          </p15:clr>
        </p15:guide>
        <p15:guide id="2" orient="horz" pos="10102">
          <p15:clr>
            <a:srgbClr val="A4A3A4"/>
          </p15:clr>
        </p15:guide>
        <p15:guide id="3" pos="3381">
          <p15:clr>
            <a:srgbClr val="A4A3A4"/>
          </p15:clr>
        </p15:guide>
        <p15:guide id="4" pos="3708">
          <p15:clr>
            <a:srgbClr val="A4A3A4"/>
          </p15:clr>
        </p15:guide>
        <p15:guide id="5" pos="17043">
          <p15:clr>
            <a:srgbClr val="A4A3A4"/>
          </p15:clr>
        </p15:guide>
        <p15:guide id="6" pos="237">
          <p15:clr>
            <a:srgbClr val="A4A3A4"/>
          </p15:clr>
        </p15:guide>
        <p15:guide id="7" pos="13661">
          <p15:clr>
            <a:srgbClr val="A4A3A4"/>
          </p15:clr>
        </p15:guide>
        <p15:guide id="8" pos="7136">
          <p15:clr>
            <a:srgbClr val="A4A3A4"/>
          </p15:clr>
        </p15:guide>
        <p15:guide id="9" pos="10204">
          <p15:clr>
            <a:srgbClr val="A4A3A4"/>
          </p15:clr>
        </p15:guide>
        <p15:guide id="10" pos="679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hn, Kevin X LT" initials="KXK"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364"/>
    <p:restoredTop sz="95801"/>
  </p:normalViewPr>
  <p:slideViewPr>
    <p:cSldViewPr snapToGrid="0">
      <p:cViewPr varScale="1">
        <p:scale>
          <a:sx n="46" d="100"/>
          <a:sy n="46" d="100"/>
        </p:scale>
        <p:origin x="1776" y="176"/>
      </p:cViewPr>
      <p:guideLst>
        <p:guide orient="horz" pos="155"/>
        <p:guide orient="horz" pos="10102"/>
        <p:guide pos="3381"/>
        <p:guide pos="3708"/>
        <p:guide pos="17043"/>
        <p:guide pos="237"/>
        <p:guide pos="13661"/>
        <p:guide pos="7136"/>
        <p:guide pos="10204"/>
        <p:guide pos="67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1" d="100"/>
          <a:sy n="81" d="100"/>
        </p:scale>
        <p:origin x="-199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bara Baranowska" userId="59a206ba37cf702e" providerId="LiveId" clId="{BB848A66-68A9-4565-A107-BA3BEAF60428}"/>
    <pc:docChg chg="undo custSel modSld">
      <pc:chgData name="Barbara Baranowska" userId="59a206ba37cf702e" providerId="LiveId" clId="{BB848A66-68A9-4565-A107-BA3BEAF60428}" dt="2026-03-12T07:43:33.881" v="46" actId="33524"/>
      <pc:docMkLst>
        <pc:docMk/>
      </pc:docMkLst>
      <pc:sldChg chg="addSp delSp modSp mod">
        <pc:chgData name="Barbara Baranowska" userId="59a206ba37cf702e" providerId="LiveId" clId="{BB848A66-68A9-4565-A107-BA3BEAF60428}" dt="2026-03-12T07:43:33.881" v="46" actId="33524"/>
        <pc:sldMkLst>
          <pc:docMk/>
          <pc:sldMk cId="0" sldId="256"/>
        </pc:sldMkLst>
        <pc:spChg chg="mod">
          <ac:chgData name="Barbara Baranowska" userId="59a206ba37cf702e" providerId="LiveId" clId="{BB848A66-68A9-4565-A107-BA3BEAF60428}" dt="2026-03-12T07:43:06.645" v="42" actId="1076"/>
          <ac:spMkLst>
            <pc:docMk/>
            <pc:sldMk cId="0" sldId="256"/>
            <ac:spMk id="4106" creationId="{48E4A6A9-F2D3-1256-580D-043D15D4CC20}"/>
          </ac:spMkLst>
        </pc:spChg>
        <pc:spChg chg="mod">
          <ac:chgData name="Barbara Baranowska" userId="59a206ba37cf702e" providerId="LiveId" clId="{BB848A66-68A9-4565-A107-BA3BEAF60428}" dt="2026-03-12T07:43:12.394" v="43" actId="255"/>
          <ac:spMkLst>
            <pc:docMk/>
            <pc:sldMk cId="0" sldId="256"/>
            <ac:spMk id="4114" creationId="{72FCB3DF-ED3D-4B59-278F-B275FADEA33F}"/>
          </ac:spMkLst>
        </pc:spChg>
        <pc:spChg chg="mod">
          <ac:chgData name="Barbara Baranowska" userId="59a206ba37cf702e" providerId="LiveId" clId="{BB848A66-68A9-4565-A107-BA3BEAF60428}" dt="2026-03-12T07:43:03.585" v="41" actId="1076"/>
          <ac:spMkLst>
            <pc:docMk/>
            <pc:sldMk cId="0" sldId="256"/>
            <ac:spMk id="4116" creationId="{20BAA754-F161-57F0-A0BB-9BA7875045AF}"/>
          </ac:spMkLst>
        </pc:spChg>
        <pc:spChg chg="mod">
          <ac:chgData name="Barbara Baranowska" userId="59a206ba37cf702e" providerId="LiveId" clId="{BB848A66-68A9-4565-A107-BA3BEAF60428}" dt="2026-03-12T07:37:38.204" v="20" actId="20577"/>
          <ac:spMkLst>
            <pc:docMk/>
            <pc:sldMk cId="0" sldId="256"/>
            <ac:spMk id="4126" creationId="{72DFD22B-1D32-BA49-B090-5DC001A65842}"/>
          </ac:spMkLst>
        </pc:spChg>
        <pc:graphicFrameChg chg="modGraphic">
          <ac:chgData name="Barbara Baranowska" userId="59a206ba37cf702e" providerId="LiveId" clId="{BB848A66-68A9-4565-A107-BA3BEAF60428}" dt="2026-03-12T07:43:33.881" v="46" actId="33524"/>
          <ac:graphicFrameMkLst>
            <pc:docMk/>
            <pc:sldMk cId="0" sldId="256"/>
            <ac:graphicFrameMk id="4" creationId="{86EBA4DB-D585-C040-D50F-96E2169464DA}"/>
          </ac:graphicFrameMkLst>
        </pc:graphicFrameChg>
        <pc:picChg chg="add del mod">
          <ac:chgData name="Barbara Baranowska" userId="59a206ba37cf702e" providerId="LiveId" clId="{BB848A66-68A9-4565-A107-BA3BEAF60428}" dt="2026-03-12T07:42:42.327" v="36" actId="478"/>
          <ac:picMkLst>
            <pc:docMk/>
            <pc:sldMk cId="0" sldId="256"/>
            <ac:picMk id="3" creationId="{DEA8EA7F-F18B-2B88-EA79-FFB35A04398A}"/>
          </ac:picMkLst>
        </pc:picChg>
        <pc:picChg chg="add mod">
          <ac:chgData name="Barbara Baranowska" userId="59a206ba37cf702e" providerId="LiveId" clId="{BB848A66-68A9-4565-A107-BA3BEAF60428}" dt="2026-03-12T07:43:18.332" v="45" actId="14100"/>
          <ac:picMkLst>
            <pc:docMk/>
            <pc:sldMk cId="0" sldId="256"/>
            <ac:picMk id="6" creationId="{E0F83C66-D202-91C0-6A36-3967D503AD3B}"/>
          </ac:picMkLst>
        </pc:picChg>
        <pc:picChg chg="mod ord">
          <ac:chgData name="Barbara Baranowska" userId="59a206ba37cf702e" providerId="LiveId" clId="{BB848A66-68A9-4565-A107-BA3BEAF60428}" dt="2026-03-12T07:40:57.217" v="27" actId="166"/>
          <ac:picMkLst>
            <pc:docMk/>
            <pc:sldMk cId="0" sldId="256"/>
            <ac:picMk id="7" creationId="{DB2EF940-9F51-65AC-2197-E04766328144}"/>
          </ac:picMkLst>
        </pc:picChg>
        <pc:picChg chg="del">
          <ac:chgData name="Barbara Baranowska" userId="59a206ba37cf702e" providerId="LiveId" clId="{BB848A66-68A9-4565-A107-BA3BEAF60428}" dt="2026-03-12T07:40:21.305" v="21" actId="478"/>
          <ac:picMkLst>
            <pc:docMk/>
            <pc:sldMk cId="0" sldId="256"/>
            <ac:picMk id="12" creationId="{25721433-0AF3-EF0C-53A1-67EB2D297EB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0523957-432A-DE46-8601-C1C2B52D956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4099" name="Rectangle 3">
            <a:extLst>
              <a:ext uri="{FF2B5EF4-FFF2-40B4-BE49-F238E27FC236}">
                <a16:creationId xmlns:a16="http://schemas.microsoft.com/office/drawing/2014/main" id="{EFC00A94-4252-D34F-A153-3E5D2914FFAE}"/>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4100" name="Rectangle 4">
            <a:extLst>
              <a:ext uri="{FF2B5EF4-FFF2-40B4-BE49-F238E27FC236}">
                <a16:creationId xmlns:a16="http://schemas.microsoft.com/office/drawing/2014/main" id="{258D5363-48D0-7541-ACF5-16F65B6EA919}"/>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4101" name="Rectangle 5">
            <a:extLst>
              <a:ext uri="{FF2B5EF4-FFF2-40B4-BE49-F238E27FC236}">
                <a16:creationId xmlns:a16="http://schemas.microsoft.com/office/drawing/2014/main" id="{071E8E37-5105-6A4F-9CF4-7EAD70CA72F6}"/>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B8EC905-2226-EB4C-8F9D-B7142247A47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A1AE27F-502A-104A-B21B-C35BD47DCD7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6147" name="Rectangle 3">
            <a:extLst>
              <a:ext uri="{FF2B5EF4-FFF2-40B4-BE49-F238E27FC236}">
                <a16:creationId xmlns:a16="http://schemas.microsoft.com/office/drawing/2014/main" id="{1FE6E75D-AF40-E34C-9A16-86AE3ACB3BC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2052" name="Rectangle 4">
            <a:extLst>
              <a:ext uri="{FF2B5EF4-FFF2-40B4-BE49-F238E27FC236}">
                <a16:creationId xmlns:a16="http://schemas.microsoft.com/office/drawing/2014/main" id="{7EBA207B-5BF9-10A1-5374-3DD69BC558F5}"/>
              </a:ext>
            </a:extLst>
          </p:cNvPr>
          <p:cNvSpPr>
            <a:spLocks noGrp="1" noRot="1" noChangeAspect="1" noChangeArrowheads="1" noTextEdit="1"/>
          </p:cNvSpPr>
          <p:nvPr>
            <p:ph type="sldImg" idx="2"/>
          </p:nvPr>
        </p:nvSpPr>
        <p:spPr bwMode="auto">
          <a:xfrm>
            <a:off x="571500" y="685800"/>
            <a:ext cx="5715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pl-PL"/>
          </a:p>
        </p:txBody>
      </p:sp>
      <p:sp>
        <p:nvSpPr>
          <p:cNvPr id="6149" name="Rectangle 5">
            <a:extLst>
              <a:ext uri="{FF2B5EF4-FFF2-40B4-BE49-F238E27FC236}">
                <a16:creationId xmlns:a16="http://schemas.microsoft.com/office/drawing/2014/main" id="{7DA78151-4BF3-9E44-83BB-AACE3DFD7FAD}"/>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a:extLst>
              <a:ext uri="{FF2B5EF4-FFF2-40B4-BE49-F238E27FC236}">
                <a16:creationId xmlns:a16="http://schemas.microsoft.com/office/drawing/2014/main" id="{8569CD2E-DC27-E24F-98AB-BB5A9D0EDF91}"/>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6151" name="Rectangle 7">
            <a:extLst>
              <a:ext uri="{FF2B5EF4-FFF2-40B4-BE49-F238E27FC236}">
                <a16:creationId xmlns:a16="http://schemas.microsoft.com/office/drawing/2014/main" id="{D7AE3F40-8BC0-4D4E-9BF2-8C6CCB15FBD6}"/>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50A94BA-8D67-F24D-83BB-A4D86F6BCAE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Geneva" charset="0"/>
      </a:defRPr>
    </a:lvl1pPr>
    <a:lvl2pPr marL="457200" algn="l" rtl="0" eaLnBrk="0" fontAlgn="base" hangingPunct="0">
      <a:spcBef>
        <a:spcPct val="30000"/>
      </a:spcBef>
      <a:spcAft>
        <a:spcPct val="0"/>
      </a:spcAft>
      <a:defRPr sz="1200" kern="1200">
        <a:solidFill>
          <a:schemeClr val="tx1"/>
        </a:solidFill>
        <a:latin typeface="Arial"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Arial"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Arial"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Arial" charset="0"/>
        <a:ea typeface="Geneva" charset="0"/>
        <a:cs typeface="Geneva"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165A7EB5-03F6-267B-BCC6-DC3FF5748890}"/>
              </a:ext>
            </a:extLst>
          </p:cNvPr>
          <p:cNvSpPr>
            <a:spLocks noGrp="1" noRot="1" noChangeAspect="1" noChangeArrowheads="1" noTextEdit="1"/>
          </p:cNvSpPr>
          <p:nvPr>
            <p:ph type="sldImg"/>
          </p:nvPr>
        </p:nvSpPr>
        <p:spPr>
          <a:ln/>
        </p:spPr>
        <p:txBody>
          <a:bodyPr/>
          <a:lstStyle/>
          <a:p>
            <a:endParaRPr lang="pl-PL"/>
          </a:p>
        </p:txBody>
      </p:sp>
      <p:sp>
        <p:nvSpPr>
          <p:cNvPr id="5122" name="Notes Placeholder 2">
            <a:extLst>
              <a:ext uri="{FF2B5EF4-FFF2-40B4-BE49-F238E27FC236}">
                <a16:creationId xmlns:a16="http://schemas.microsoft.com/office/drawing/2014/main" id="{2EB6CD97-A252-ADBD-BFC8-7CE76E900D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Geneva" panose="020B0503030404040204" pitchFamily="34" charset="0"/>
            </a:endParaRPr>
          </a:p>
        </p:txBody>
      </p:sp>
      <p:sp>
        <p:nvSpPr>
          <p:cNvPr id="5123" name="Slide Number Placeholder 3">
            <a:extLst>
              <a:ext uri="{FF2B5EF4-FFF2-40B4-BE49-F238E27FC236}">
                <a16:creationId xmlns:a16="http://schemas.microsoft.com/office/drawing/2014/main" id="{498C89B7-9172-664A-0530-9F9B8E4D0A6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Arial" panose="020B0604020202020204" pitchFamily="34" charset="0"/>
                <a:ea typeface="ＭＳ Ｐゴシック" panose="020B0600070205080204" pitchFamily="34" charset="-128"/>
              </a:defRPr>
            </a:lvl1pPr>
            <a:lvl2pPr marL="742950" indent="-285750">
              <a:defRPr sz="1700">
                <a:solidFill>
                  <a:schemeClr val="tx1"/>
                </a:solidFill>
                <a:latin typeface="Arial" panose="020B0604020202020204" pitchFamily="34" charset="0"/>
                <a:ea typeface="ＭＳ Ｐゴシック" panose="020B0600070205080204" pitchFamily="34" charset="-128"/>
              </a:defRPr>
            </a:lvl2pPr>
            <a:lvl3pPr marL="1143000" indent="-228600">
              <a:defRPr sz="1700">
                <a:solidFill>
                  <a:schemeClr val="tx1"/>
                </a:solidFill>
                <a:latin typeface="Arial" panose="020B0604020202020204" pitchFamily="34" charset="0"/>
                <a:ea typeface="ＭＳ Ｐゴシック" panose="020B0600070205080204" pitchFamily="34" charset="-128"/>
              </a:defRPr>
            </a:lvl3pPr>
            <a:lvl4pPr marL="1600200" indent="-228600">
              <a:defRPr sz="1700">
                <a:solidFill>
                  <a:schemeClr val="tx1"/>
                </a:solidFill>
                <a:latin typeface="Arial" panose="020B0604020202020204" pitchFamily="34" charset="0"/>
                <a:ea typeface="ＭＳ Ｐゴシック" panose="020B0600070205080204" pitchFamily="34" charset="-128"/>
              </a:defRPr>
            </a:lvl4pPr>
            <a:lvl5pPr marL="2057400" indent="-228600">
              <a:defRPr sz="17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fld id="{92B29441-B827-8847-A309-4902B3CFDE9B}"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338"/>
            <a:ext cx="23317200" cy="35274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4114800" y="9326563"/>
            <a:ext cx="19202400" cy="42068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00998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371600" y="3840163"/>
            <a:ext cx="24688800" cy="108632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4248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8200" y="658813"/>
            <a:ext cx="6172200" cy="1404461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658813"/>
            <a:ext cx="18364200" cy="1404461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5755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371600" y="3840163"/>
            <a:ext cx="24688800" cy="10863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31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8" y="10575925"/>
            <a:ext cx="23317200" cy="327025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166938" y="6975475"/>
            <a:ext cx="23317200" cy="36004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28469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371600" y="3840163"/>
            <a:ext cx="12268200" cy="1086326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792200" y="3840163"/>
            <a:ext cx="12268200" cy="1086326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01990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600" y="3684588"/>
            <a:ext cx="12120563" cy="15351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5219700"/>
            <a:ext cx="12120563" cy="9483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075" y="3684588"/>
            <a:ext cx="12125325" cy="15351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3935075" y="5219700"/>
            <a:ext cx="12125325" cy="9483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776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878444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69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55638"/>
            <a:ext cx="9024938" cy="2789237"/>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0725150" y="655638"/>
            <a:ext cx="15335250" cy="1404778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600" y="3444875"/>
            <a:ext cx="9024938" cy="112585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98936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3" y="11522075"/>
            <a:ext cx="16459200" cy="1358900"/>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5376863" y="1470025"/>
            <a:ext cx="16459200" cy="98758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5376863" y="12880975"/>
            <a:ext cx="16459200" cy="19319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34823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7">
            <a:extLst>
              <a:ext uri="{FF2B5EF4-FFF2-40B4-BE49-F238E27FC236}">
                <a16:creationId xmlns:a16="http://schemas.microsoft.com/office/drawing/2014/main" id="{82E4B6B8-D73E-B444-AD0F-1FC9529EC48F}"/>
              </a:ext>
            </a:extLst>
          </p:cNvPr>
          <p:cNvSpPr txBox="1">
            <a:spLocks noChangeArrowheads="1"/>
          </p:cNvSpPr>
          <p:nvPr userDrawn="1"/>
        </p:nvSpPr>
        <p:spPr bwMode="auto">
          <a:xfrm>
            <a:off x="20831175" y="16216313"/>
            <a:ext cx="6215063" cy="107950"/>
          </a:xfrm>
          <a:prstGeom prst="rect">
            <a:avLst/>
          </a:prstGeom>
          <a:noFill/>
          <a:ln>
            <a:noFill/>
          </a:ln>
        </p:spPr>
        <p:txBody>
          <a:bodyPr lIns="0" tIns="0" rIns="0" bIns="0">
            <a:spAutoFit/>
          </a:bodyPr>
          <a:lstStyle>
            <a:lvl1pPr defTabSz="2508250" eaLnBrk="0" hangingPunct="0">
              <a:defRPr sz="1700">
                <a:solidFill>
                  <a:schemeClr val="tx1"/>
                </a:solidFill>
                <a:latin typeface="Arial" charset="0"/>
                <a:ea typeface="Geneva" charset="0"/>
                <a:cs typeface="Geneva" charset="0"/>
              </a:defRPr>
            </a:lvl1pPr>
            <a:lvl2pPr marL="742950" indent="-285750" defTabSz="2508250" eaLnBrk="0" hangingPunct="0">
              <a:defRPr sz="1700">
                <a:solidFill>
                  <a:schemeClr val="tx1"/>
                </a:solidFill>
                <a:latin typeface="Arial" charset="0"/>
                <a:ea typeface="Geneva" charset="0"/>
              </a:defRPr>
            </a:lvl2pPr>
            <a:lvl3pPr marL="1143000" indent="-228600" defTabSz="2508250" eaLnBrk="0" hangingPunct="0">
              <a:defRPr sz="1700">
                <a:solidFill>
                  <a:schemeClr val="tx1"/>
                </a:solidFill>
                <a:latin typeface="Arial" charset="0"/>
                <a:ea typeface="Geneva" charset="0"/>
              </a:defRPr>
            </a:lvl3pPr>
            <a:lvl4pPr marL="1600200" indent="-228600" defTabSz="2508250" eaLnBrk="0" hangingPunct="0">
              <a:defRPr sz="1700">
                <a:solidFill>
                  <a:schemeClr val="tx1"/>
                </a:solidFill>
                <a:latin typeface="Arial" charset="0"/>
                <a:ea typeface="Geneva" charset="0"/>
              </a:defRPr>
            </a:lvl4pPr>
            <a:lvl5pPr marL="2057400" indent="-228600" defTabSz="2508250" eaLnBrk="0" hangingPunct="0">
              <a:defRPr sz="1700">
                <a:solidFill>
                  <a:schemeClr val="tx1"/>
                </a:solidFill>
                <a:latin typeface="Arial" charset="0"/>
                <a:ea typeface="Geneva" charset="0"/>
              </a:defRPr>
            </a:lvl5pPr>
            <a:lvl6pPr marL="2514600" indent="-228600" defTabSz="2508250" eaLnBrk="0" fontAlgn="base" hangingPunct="0">
              <a:spcBef>
                <a:spcPct val="0"/>
              </a:spcBef>
              <a:spcAft>
                <a:spcPct val="0"/>
              </a:spcAft>
              <a:defRPr sz="1700">
                <a:solidFill>
                  <a:schemeClr val="tx1"/>
                </a:solidFill>
                <a:latin typeface="Arial" charset="0"/>
                <a:ea typeface="Geneva" charset="0"/>
              </a:defRPr>
            </a:lvl6pPr>
            <a:lvl7pPr marL="2971800" indent="-228600" defTabSz="2508250" eaLnBrk="0" fontAlgn="base" hangingPunct="0">
              <a:spcBef>
                <a:spcPct val="0"/>
              </a:spcBef>
              <a:spcAft>
                <a:spcPct val="0"/>
              </a:spcAft>
              <a:defRPr sz="1700">
                <a:solidFill>
                  <a:schemeClr val="tx1"/>
                </a:solidFill>
                <a:latin typeface="Arial" charset="0"/>
                <a:ea typeface="Geneva" charset="0"/>
              </a:defRPr>
            </a:lvl7pPr>
            <a:lvl8pPr marL="3429000" indent="-228600" defTabSz="2508250" eaLnBrk="0" fontAlgn="base" hangingPunct="0">
              <a:spcBef>
                <a:spcPct val="0"/>
              </a:spcBef>
              <a:spcAft>
                <a:spcPct val="0"/>
              </a:spcAft>
              <a:defRPr sz="1700">
                <a:solidFill>
                  <a:schemeClr val="tx1"/>
                </a:solidFill>
                <a:latin typeface="Arial" charset="0"/>
                <a:ea typeface="Geneva" charset="0"/>
              </a:defRPr>
            </a:lvl8pPr>
            <a:lvl9pPr marL="3886200" indent="-228600" defTabSz="2508250" eaLnBrk="0" fontAlgn="base" hangingPunct="0">
              <a:spcBef>
                <a:spcPct val="0"/>
              </a:spcBef>
              <a:spcAft>
                <a:spcPct val="0"/>
              </a:spcAft>
              <a:defRPr sz="1700">
                <a:solidFill>
                  <a:schemeClr val="tx1"/>
                </a:solidFill>
                <a:latin typeface="Arial" charset="0"/>
                <a:ea typeface="Geneva" charset="0"/>
              </a:defRPr>
            </a:lvl9pPr>
          </a:lstStyle>
          <a:p>
            <a:pPr algn="r" eaLnBrk="1" hangingPunct="1">
              <a:spcBef>
                <a:spcPct val="20000"/>
              </a:spcBef>
              <a:defRPr/>
            </a:pPr>
            <a:r>
              <a:rPr lang="en-US" sz="700" b="1" i="1">
                <a:solidFill>
                  <a:schemeClr val="accent2"/>
                </a:solidFill>
              </a:rPr>
              <a:t>Poster produced by Faculty &amp; Curriculum Support (FACS), Georgetown University School of Medicine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508250" rtl="0" eaLnBrk="0" fontAlgn="base" hangingPunct="0">
        <a:spcBef>
          <a:spcPct val="0"/>
        </a:spcBef>
        <a:spcAft>
          <a:spcPct val="0"/>
        </a:spcAft>
        <a:defRPr sz="12100">
          <a:solidFill>
            <a:schemeClr val="tx2"/>
          </a:solidFill>
          <a:latin typeface="+mj-lt"/>
          <a:ea typeface="ＭＳ Ｐゴシック" charset="0"/>
          <a:cs typeface="Geneva" charset="0"/>
        </a:defRPr>
      </a:lvl1pPr>
      <a:lvl2pPr algn="ctr" defTabSz="2508250" rtl="0" eaLnBrk="0" fontAlgn="base" hangingPunct="0">
        <a:spcBef>
          <a:spcPct val="0"/>
        </a:spcBef>
        <a:spcAft>
          <a:spcPct val="0"/>
        </a:spcAft>
        <a:defRPr sz="12100">
          <a:solidFill>
            <a:schemeClr val="tx2"/>
          </a:solidFill>
          <a:latin typeface="Arial" charset="0"/>
          <a:ea typeface="ＭＳ Ｐゴシック" charset="0"/>
          <a:cs typeface="Geneva" charset="0"/>
        </a:defRPr>
      </a:lvl2pPr>
      <a:lvl3pPr algn="ctr" defTabSz="2508250" rtl="0" eaLnBrk="0" fontAlgn="base" hangingPunct="0">
        <a:spcBef>
          <a:spcPct val="0"/>
        </a:spcBef>
        <a:spcAft>
          <a:spcPct val="0"/>
        </a:spcAft>
        <a:defRPr sz="12100">
          <a:solidFill>
            <a:schemeClr val="tx2"/>
          </a:solidFill>
          <a:latin typeface="Arial" charset="0"/>
          <a:ea typeface="ＭＳ Ｐゴシック" charset="0"/>
          <a:cs typeface="Geneva" charset="0"/>
        </a:defRPr>
      </a:lvl3pPr>
      <a:lvl4pPr algn="ctr" defTabSz="2508250" rtl="0" eaLnBrk="0" fontAlgn="base" hangingPunct="0">
        <a:spcBef>
          <a:spcPct val="0"/>
        </a:spcBef>
        <a:spcAft>
          <a:spcPct val="0"/>
        </a:spcAft>
        <a:defRPr sz="12100">
          <a:solidFill>
            <a:schemeClr val="tx2"/>
          </a:solidFill>
          <a:latin typeface="Arial" charset="0"/>
          <a:ea typeface="ＭＳ Ｐゴシック" charset="0"/>
          <a:cs typeface="Geneva" charset="0"/>
        </a:defRPr>
      </a:lvl4pPr>
      <a:lvl5pPr algn="ctr" defTabSz="2508250" rtl="0" eaLnBrk="0" fontAlgn="base" hangingPunct="0">
        <a:spcBef>
          <a:spcPct val="0"/>
        </a:spcBef>
        <a:spcAft>
          <a:spcPct val="0"/>
        </a:spcAft>
        <a:defRPr sz="12100">
          <a:solidFill>
            <a:schemeClr val="tx2"/>
          </a:solidFill>
          <a:latin typeface="Arial" charset="0"/>
          <a:ea typeface="ＭＳ Ｐゴシック" charset="0"/>
          <a:cs typeface="Geneva"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39800" indent="-939800" algn="r" defTabSz="2508250" rtl="0" eaLnBrk="0" fontAlgn="base" hangingPunct="0">
        <a:spcBef>
          <a:spcPct val="20000"/>
        </a:spcBef>
        <a:spcAft>
          <a:spcPct val="0"/>
        </a:spcAft>
        <a:defRPr sz="2000">
          <a:solidFill>
            <a:schemeClr val="tx1"/>
          </a:solidFill>
          <a:latin typeface="+mn-lt"/>
          <a:ea typeface="ＭＳ Ｐゴシック" charset="0"/>
          <a:cs typeface="Geneva" charset="0"/>
        </a:defRPr>
      </a:lvl1pPr>
      <a:lvl2pPr marL="2038350" indent="-784225" algn="l" defTabSz="2508250" rtl="0" eaLnBrk="0" fontAlgn="base" hangingPunct="0">
        <a:spcBef>
          <a:spcPct val="20000"/>
        </a:spcBef>
        <a:spcAft>
          <a:spcPct val="0"/>
        </a:spcAft>
        <a:buChar char="–"/>
        <a:defRPr sz="7700">
          <a:solidFill>
            <a:schemeClr val="tx1"/>
          </a:solidFill>
          <a:latin typeface="+mn-lt"/>
          <a:ea typeface="Geneva" charset="0"/>
          <a:cs typeface="Geneva" charset="0"/>
        </a:defRPr>
      </a:lvl2pPr>
      <a:lvl3pPr marL="3135313" indent="-627063" algn="l" defTabSz="2508250" rtl="0" eaLnBrk="0" fontAlgn="base" hangingPunct="0">
        <a:spcBef>
          <a:spcPct val="20000"/>
        </a:spcBef>
        <a:spcAft>
          <a:spcPct val="0"/>
        </a:spcAft>
        <a:buChar char="•"/>
        <a:defRPr sz="6600">
          <a:solidFill>
            <a:schemeClr val="tx1"/>
          </a:solidFill>
          <a:latin typeface="+mn-lt"/>
          <a:ea typeface="Geneva" charset="0"/>
          <a:cs typeface="Geneva" charset="0"/>
        </a:defRPr>
      </a:lvl3pPr>
      <a:lvl4pPr marL="4389438" indent="-627063" algn="l" defTabSz="2508250" rtl="0" eaLnBrk="0" fontAlgn="base" hangingPunct="0">
        <a:spcBef>
          <a:spcPct val="20000"/>
        </a:spcBef>
        <a:spcAft>
          <a:spcPct val="0"/>
        </a:spcAft>
        <a:buChar char="–"/>
        <a:defRPr sz="5500">
          <a:solidFill>
            <a:schemeClr val="tx1"/>
          </a:solidFill>
          <a:latin typeface="+mn-lt"/>
          <a:ea typeface="Geneva" charset="0"/>
          <a:cs typeface="Geneva" charset="0"/>
        </a:defRPr>
      </a:lvl4pPr>
      <a:lvl5pPr marL="5643563" indent="-627063" algn="l" defTabSz="2508250" rtl="0" eaLnBrk="0" fontAlgn="base" hangingPunct="0">
        <a:spcBef>
          <a:spcPct val="20000"/>
        </a:spcBef>
        <a:spcAft>
          <a:spcPct val="0"/>
        </a:spcAft>
        <a:buChar char="»"/>
        <a:defRPr sz="5500">
          <a:solidFill>
            <a:schemeClr val="tx1"/>
          </a:solidFill>
          <a:latin typeface="+mn-lt"/>
          <a:ea typeface="Geneva" charset="0"/>
          <a:cs typeface="Geneva" charset="0"/>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AutoShape 76">
            <a:extLst>
              <a:ext uri="{FF2B5EF4-FFF2-40B4-BE49-F238E27FC236}">
                <a16:creationId xmlns:a16="http://schemas.microsoft.com/office/drawing/2014/main" id="{EA330CFF-6A4C-7956-7252-38A74C6A793B}"/>
              </a:ext>
            </a:extLst>
          </p:cNvPr>
          <p:cNvSpPr>
            <a:spLocks noChangeArrowheads="1"/>
          </p:cNvSpPr>
          <p:nvPr/>
        </p:nvSpPr>
        <p:spPr bwMode="auto">
          <a:xfrm>
            <a:off x="22158325" y="8504238"/>
            <a:ext cx="4918075" cy="5586145"/>
          </a:xfrm>
          <a:prstGeom prst="roundRect">
            <a:avLst>
              <a:gd name="adj" fmla="val 5694"/>
            </a:avLst>
          </a:prstGeom>
          <a:solidFill>
            <a:schemeClr val="bg1">
              <a:lumMod val="90000"/>
            </a:schemeClr>
          </a:solidFill>
          <a:ln w="9525">
            <a:solidFill>
              <a:schemeClr val="accent1"/>
            </a:solidFill>
            <a:round/>
            <a:headEnd/>
            <a:tailEnd/>
          </a:ln>
        </p:spPr>
        <p:txBody>
          <a:bodyPr lIns="0" tIns="0" rIns="0" bIns="0" anchor="ctr"/>
          <a:lstStyle>
            <a:lvl1pPr>
              <a:defRPr sz="1700">
                <a:solidFill>
                  <a:schemeClr val="tx1"/>
                </a:solidFill>
                <a:latin typeface="Arial" panose="020B0604020202020204" pitchFamily="34" charset="0"/>
                <a:ea typeface="ＭＳ Ｐゴシック" panose="020B0600070205080204" pitchFamily="34" charset="-128"/>
              </a:defRPr>
            </a:lvl1pPr>
            <a:lvl2pPr marL="742950" indent="-285750">
              <a:defRPr sz="1700">
                <a:solidFill>
                  <a:schemeClr val="tx1"/>
                </a:solidFill>
                <a:latin typeface="Arial" panose="020B0604020202020204" pitchFamily="34" charset="0"/>
                <a:ea typeface="ＭＳ Ｐゴシック" panose="020B0600070205080204" pitchFamily="34" charset="-128"/>
              </a:defRPr>
            </a:lvl2pPr>
            <a:lvl3pPr marL="1143000" indent="-228600">
              <a:defRPr sz="1700">
                <a:solidFill>
                  <a:schemeClr val="tx1"/>
                </a:solidFill>
                <a:latin typeface="Arial" panose="020B0604020202020204" pitchFamily="34" charset="0"/>
                <a:ea typeface="ＭＳ Ｐゴシック" panose="020B0600070205080204" pitchFamily="34" charset="-128"/>
              </a:defRPr>
            </a:lvl3pPr>
            <a:lvl4pPr marL="1600200" indent="-228600">
              <a:defRPr sz="1700">
                <a:solidFill>
                  <a:schemeClr val="tx1"/>
                </a:solidFill>
                <a:latin typeface="Arial" panose="020B0604020202020204" pitchFamily="34" charset="0"/>
                <a:ea typeface="ＭＳ Ｐゴシック" panose="020B0600070205080204" pitchFamily="34" charset="-128"/>
              </a:defRPr>
            </a:lvl4pPr>
            <a:lvl5pPr marL="2057400" indent="-228600">
              <a:defRPr sz="17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dirty="0"/>
          </a:p>
        </p:txBody>
      </p:sp>
      <p:sp>
        <p:nvSpPr>
          <p:cNvPr id="4101" name="Text Box 25">
            <a:extLst>
              <a:ext uri="{FF2B5EF4-FFF2-40B4-BE49-F238E27FC236}">
                <a16:creationId xmlns:a16="http://schemas.microsoft.com/office/drawing/2014/main" id="{5B3CCCCC-FB3C-8685-D32C-DE1A2B89F359}"/>
              </a:ext>
            </a:extLst>
          </p:cNvPr>
          <p:cNvSpPr txBox="1">
            <a:spLocks noChangeArrowheads="1"/>
          </p:cNvSpPr>
          <p:nvPr/>
        </p:nvSpPr>
        <p:spPr bwMode="auto">
          <a:xfrm>
            <a:off x="1920240" y="260350"/>
            <a:ext cx="23730585"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a:r>
              <a:rPr lang="en-US" sz="5400" dirty="0"/>
              <a:t>Midwifery Student Confidence for Supporting Physiologic Birth:</a:t>
            </a:r>
          </a:p>
          <a:p>
            <a:pPr algn="ctr"/>
            <a:r>
              <a:rPr lang="en-US" sz="5400" dirty="0"/>
              <a:t>A 5-Country Exploration</a:t>
            </a:r>
          </a:p>
          <a:p>
            <a:endParaRPr lang="en-US" sz="5400" dirty="0"/>
          </a:p>
        </p:txBody>
      </p:sp>
      <p:sp>
        <p:nvSpPr>
          <p:cNvPr id="4104" name="AutoShape 35">
            <a:extLst>
              <a:ext uri="{FF2B5EF4-FFF2-40B4-BE49-F238E27FC236}">
                <a16:creationId xmlns:a16="http://schemas.microsoft.com/office/drawing/2014/main" id="{C5EA77EA-4D19-0627-4C2A-A0D05114A7A0}"/>
              </a:ext>
            </a:extLst>
          </p:cNvPr>
          <p:cNvSpPr>
            <a:spLocks noChangeArrowheads="1"/>
          </p:cNvSpPr>
          <p:nvPr/>
        </p:nvSpPr>
        <p:spPr bwMode="auto">
          <a:xfrm>
            <a:off x="5805488" y="9598025"/>
            <a:ext cx="4972050" cy="593725"/>
          </a:xfrm>
          <a:prstGeom prst="roundRect">
            <a:avLst>
              <a:gd name="adj" fmla="val 16667"/>
            </a:avLst>
          </a:prstGeom>
          <a:solidFill>
            <a:schemeClr val="accent1"/>
          </a:solidFill>
          <a:ln w="9525">
            <a:solidFill>
              <a:schemeClr val="accent1"/>
            </a:solidFill>
            <a:round/>
            <a:headEnd/>
            <a:tailEnd/>
          </a:ln>
        </p:spPr>
        <p:txBody>
          <a:bodyPr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900" b="1" dirty="0">
                <a:solidFill>
                  <a:schemeClr val="bg1"/>
                </a:solidFill>
              </a:rPr>
              <a:t>Confidence by country</a:t>
            </a:r>
          </a:p>
        </p:txBody>
      </p:sp>
      <p:sp>
        <p:nvSpPr>
          <p:cNvPr id="4105" name="AutoShape 57">
            <a:extLst>
              <a:ext uri="{FF2B5EF4-FFF2-40B4-BE49-F238E27FC236}">
                <a16:creationId xmlns:a16="http://schemas.microsoft.com/office/drawing/2014/main" id="{D90BBD6D-0A87-5D2A-4C01-CCD62CB11A90}"/>
              </a:ext>
            </a:extLst>
          </p:cNvPr>
          <p:cNvSpPr>
            <a:spLocks noChangeArrowheads="1"/>
          </p:cNvSpPr>
          <p:nvPr/>
        </p:nvSpPr>
        <p:spPr bwMode="auto">
          <a:xfrm>
            <a:off x="487363" y="3187700"/>
            <a:ext cx="4976812" cy="593725"/>
          </a:xfrm>
          <a:prstGeom prst="roundRect">
            <a:avLst>
              <a:gd name="adj" fmla="val 16667"/>
            </a:avLst>
          </a:prstGeom>
          <a:solidFill>
            <a:schemeClr val="accent1"/>
          </a:solidFill>
          <a:ln w="9525">
            <a:solidFill>
              <a:schemeClr val="accent1"/>
            </a:solidFill>
            <a:round/>
            <a:headEnd/>
            <a:tailEnd/>
          </a:ln>
        </p:spPr>
        <p:txBody>
          <a:bodyPr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900" b="1" dirty="0">
                <a:solidFill>
                  <a:schemeClr val="bg1"/>
                </a:solidFill>
              </a:rPr>
              <a:t>Background</a:t>
            </a:r>
          </a:p>
        </p:txBody>
      </p:sp>
      <p:sp>
        <p:nvSpPr>
          <p:cNvPr id="4106" name="AutoShape 70">
            <a:extLst>
              <a:ext uri="{FF2B5EF4-FFF2-40B4-BE49-F238E27FC236}">
                <a16:creationId xmlns:a16="http://schemas.microsoft.com/office/drawing/2014/main" id="{48E4A6A9-F2D3-1256-580D-043D15D4CC20}"/>
              </a:ext>
            </a:extLst>
          </p:cNvPr>
          <p:cNvSpPr>
            <a:spLocks noChangeArrowheads="1"/>
          </p:cNvSpPr>
          <p:nvPr/>
        </p:nvSpPr>
        <p:spPr bwMode="auto">
          <a:xfrm>
            <a:off x="526308" y="9598024"/>
            <a:ext cx="4960937" cy="593725"/>
          </a:xfrm>
          <a:prstGeom prst="roundRect">
            <a:avLst>
              <a:gd name="adj" fmla="val 16667"/>
            </a:avLst>
          </a:prstGeom>
          <a:solidFill>
            <a:schemeClr val="accent1"/>
          </a:solidFill>
          <a:ln w="9525">
            <a:solidFill>
              <a:schemeClr val="accent1"/>
            </a:solidFill>
            <a:round/>
            <a:headEnd/>
            <a:tailEnd/>
          </a:ln>
        </p:spPr>
        <p:txBody>
          <a:bodyPr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900" b="1" dirty="0">
                <a:solidFill>
                  <a:schemeClr val="bg1"/>
                </a:solidFill>
              </a:rPr>
              <a:t>Methods</a:t>
            </a:r>
          </a:p>
        </p:txBody>
      </p:sp>
      <p:sp>
        <p:nvSpPr>
          <p:cNvPr id="4107" name="AutoShape 71">
            <a:extLst>
              <a:ext uri="{FF2B5EF4-FFF2-40B4-BE49-F238E27FC236}">
                <a16:creationId xmlns:a16="http://schemas.microsoft.com/office/drawing/2014/main" id="{09279566-17C6-995C-0AE3-86DBEADC383C}"/>
              </a:ext>
            </a:extLst>
          </p:cNvPr>
          <p:cNvSpPr>
            <a:spLocks noChangeArrowheads="1"/>
          </p:cNvSpPr>
          <p:nvPr/>
        </p:nvSpPr>
        <p:spPr bwMode="auto">
          <a:xfrm>
            <a:off x="6561546" y="2024286"/>
            <a:ext cx="15021316" cy="1191816"/>
          </a:xfrm>
          <a:prstGeom prst="roundRect">
            <a:avLst>
              <a:gd name="adj" fmla="val 16667"/>
            </a:avLst>
          </a:prstGeom>
          <a:solidFill>
            <a:schemeClr val="accent1"/>
          </a:solidFill>
          <a:ln w="9525">
            <a:solidFill>
              <a:schemeClr val="accent1"/>
            </a:solidFill>
            <a:round/>
            <a:headEnd/>
            <a:tailEnd/>
          </a:ln>
        </p:spPr>
        <p:txBody>
          <a:bodyPr wrap="square"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defTabSz="2403310">
              <a:defRPr/>
            </a:pPr>
            <a:r>
              <a:rPr lang="en-US" sz="3200" dirty="0">
                <a:solidFill>
                  <a:schemeClr val="bg1"/>
                </a:solidFill>
                <a:cs typeface="Arial" panose="020B0604020202020204" pitchFamily="34" charset="0"/>
              </a:rPr>
              <a:t>Farley CL, </a:t>
            </a:r>
            <a:r>
              <a:rPr lang="en-GB" sz="3200" dirty="0">
                <a:solidFill>
                  <a:schemeClr val="bg1"/>
                </a:solidFill>
                <a:cs typeface="Arial" panose="020B0604020202020204" pitchFamily="34" charset="0"/>
              </a:rPr>
              <a:t>Wood J, Baranowska B, Węgrzynowska M, </a:t>
            </a:r>
            <a:r>
              <a:rPr lang="en-US" sz="3200" dirty="0">
                <a:solidFill>
                  <a:schemeClr val="bg1"/>
                </a:solidFill>
                <a:cs typeface="Arial" panose="020B0604020202020204" pitchFamily="34" charset="0"/>
              </a:rPr>
              <a:t>Lazar JN, </a:t>
            </a:r>
            <a:r>
              <a:rPr lang="en-GB" sz="3200" dirty="0">
                <a:solidFill>
                  <a:schemeClr val="bg1"/>
                </a:solidFill>
                <a:cs typeface="Arial" panose="020B0604020202020204" pitchFamily="34" charset="0"/>
              </a:rPr>
              <a:t>Agwu Kalu F, Davison C, Fry J, Tataj-Puzyna U, Healy M, Ritchie E, </a:t>
            </a:r>
            <a:r>
              <a:rPr lang="en-US" sz="3200" dirty="0">
                <a:solidFill>
                  <a:schemeClr val="bg1"/>
                </a:solidFill>
                <a:cs typeface="Arial" panose="020B0604020202020204" pitchFamily="34" charset="0"/>
              </a:rPr>
              <a:t>&amp; Dole DM </a:t>
            </a:r>
            <a:endParaRPr lang="en-US" sz="3200" b="1" dirty="0">
              <a:solidFill>
                <a:schemeClr val="bg1"/>
              </a:solidFill>
              <a:cs typeface="Arial" panose="020B0604020202020204" pitchFamily="34" charset="0"/>
            </a:endParaRPr>
          </a:p>
        </p:txBody>
      </p:sp>
      <p:sp>
        <p:nvSpPr>
          <p:cNvPr id="4108" name="AutoShape 72">
            <a:extLst>
              <a:ext uri="{FF2B5EF4-FFF2-40B4-BE49-F238E27FC236}">
                <a16:creationId xmlns:a16="http://schemas.microsoft.com/office/drawing/2014/main" id="{7F82BE0C-1093-BD99-0038-36B024C47F6F}"/>
              </a:ext>
            </a:extLst>
          </p:cNvPr>
          <p:cNvSpPr>
            <a:spLocks noChangeArrowheads="1"/>
          </p:cNvSpPr>
          <p:nvPr/>
        </p:nvSpPr>
        <p:spPr bwMode="auto">
          <a:xfrm>
            <a:off x="22109113" y="3439021"/>
            <a:ext cx="4967287" cy="595908"/>
          </a:xfrm>
          <a:prstGeom prst="roundRect">
            <a:avLst>
              <a:gd name="adj" fmla="val 16667"/>
            </a:avLst>
          </a:prstGeom>
          <a:solidFill>
            <a:schemeClr val="accent1"/>
          </a:solidFill>
          <a:ln w="9525">
            <a:solidFill>
              <a:schemeClr val="accent1"/>
            </a:solidFill>
            <a:round/>
            <a:headEnd/>
            <a:tailEnd/>
          </a:ln>
        </p:spPr>
        <p:txBody>
          <a:bodyPr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900" b="1" dirty="0">
                <a:solidFill>
                  <a:schemeClr val="bg1"/>
                </a:solidFill>
              </a:rPr>
              <a:t>Findings</a:t>
            </a:r>
          </a:p>
        </p:txBody>
      </p:sp>
      <p:sp>
        <p:nvSpPr>
          <p:cNvPr id="4109" name="AutoShape 73">
            <a:extLst>
              <a:ext uri="{FF2B5EF4-FFF2-40B4-BE49-F238E27FC236}">
                <a16:creationId xmlns:a16="http://schemas.microsoft.com/office/drawing/2014/main" id="{076FF8FF-2F95-B57F-2069-0F100F1FC892}"/>
              </a:ext>
            </a:extLst>
          </p:cNvPr>
          <p:cNvSpPr>
            <a:spLocks noChangeArrowheads="1"/>
          </p:cNvSpPr>
          <p:nvPr/>
        </p:nvSpPr>
        <p:spPr bwMode="auto">
          <a:xfrm>
            <a:off x="22096413" y="7790359"/>
            <a:ext cx="4918075" cy="595908"/>
          </a:xfrm>
          <a:prstGeom prst="roundRect">
            <a:avLst>
              <a:gd name="adj" fmla="val 16667"/>
            </a:avLst>
          </a:prstGeom>
          <a:solidFill>
            <a:schemeClr val="accent1"/>
          </a:solidFill>
          <a:ln w="9525">
            <a:solidFill>
              <a:schemeClr val="accent1"/>
            </a:solidFill>
            <a:round/>
            <a:headEnd/>
            <a:tailEnd/>
          </a:ln>
        </p:spPr>
        <p:txBody>
          <a:bodyPr lIns="45720" rIns="45720" anchor="ctr">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900" b="1" dirty="0">
                <a:solidFill>
                  <a:schemeClr val="bg1"/>
                </a:solidFill>
              </a:rPr>
              <a:t>Conclusions</a:t>
            </a:r>
          </a:p>
        </p:txBody>
      </p:sp>
      <p:sp>
        <p:nvSpPr>
          <p:cNvPr id="4113" name="Text Box 96">
            <a:extLst>
              <a:ext uri="{FF2B5EF4-FFF2-40B4-BE49-F238E27FC236}">
                <a16:creationId xmlns:a16="http://schemas.microsoft.com/office/drawing/2014/main" id="{32001C74-7586-C450-37F5-AE2AF5821C31}"/>
              </a:ext>
            </a:extLst>
          </p:cNvPr>
          <p:cNvSpPr txBox="1">
            <a:spLocks noChangeArrowheads="1"/>
          </p:cNvSpPr>
          <p:nvPr/>
        </p:nvSpPr>
        <p:spPr bwMode="auto">
          <a:xfrm>
            <a:off x="914400" y="13531850"/>
            <a:ext cx="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a:p>
        </p:txBody>
      </p:sp>
      <p:sp>
        <p:nvSpPr>
          <p:cNvPr id="4114" name="Text Box 127">
            <a:extLst>
              <a:ext uri="{FF2B5EF4-FFF2-40B4-BE49-F238E27FC236}">
                <a16:creationId xmlns:a16="http://schemas.microsoft.com/office/drawing/2014/main" id="{72FCB3DF-ED3D-4B59-278F-B275FADEA33F}"/>
              </a:ext>
            </a:extLst>
          </p:cNvPr>
          <p:cNvSpPr txBox="1">
            <a:spLocks noChangeArrowheads="1"/>
          </p:cNvSpPr>
          <p:nvPr/>
        </p:nvSpPr>
        <p:spPr bwMode="auto">
          <a:xfrm>
            <a:off x="487363" y="3944938"/>
            <a:ext cx="5038829"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eaLnBrk="1" hangingPunct="1">
              <a:spcAft>
                <a:spcPct val="30000"/>
              </a:spcAft>
            </a:pPr>
            <a:r>
              <a:rPr lang="en-US" sz="2400" dirty="0"/>
              <a:t>Midwifery students need confidence in recognizing and supporting normal birth, the backbone of the midwifery professional role. Developing this confidence in the face of decreasing rates of physiologic birth worldwide </a:t>
            </a:r>
            <a:br>
              <a:rPr lang="pl-PL" sz="2400" dirty="0"/>
            </a:br>
            <a:r>
              <a:rPr lang="en-US" sz="2400" dirty="0"/>
              <a:t>is a critical challenge. Midwife researchers from Australia, England, Northern Ireland, Poland, and the United States of America investigated midwifery student confidence for supporting normal birth and explored enhancing and detracting factors.</a:t>
            </a:r>
            <a:r>
              <a:rPr lang="en-US" sz="2400" dirty="0">
                <a:effectLst/>
              </a:rPr>
              <a:t> </a:t>
            </a:r>
            <a:endParaRPr lang="en-US" altLang="en-US" sz="2400" dirty="0"/>
          </a:p>
        </p:txBody>
      </p:sp>
      <p:sp>
        <p:nvSpPr>
          <p:cNvPr id="4115" name="Text Box 128">
            <a:extLst>
              <a:ext uri="{FF2B5EF4-FFF2-40B4-BE49-F238E27FC236}">
                <a16:creationId xmlns:a16="http://schemas.microsoft.com/office/drawing/2014/main" id="{43C2DBB2-3AA0-6D22-858C-E81B82FA6A27}"/>
              </a:ext>
            </a:extLst>
          </p:cNvPr>
          <p:cNvSpPr txBox="1">
            <a:spLocks noChangeArrowheads="1"/>
          </p:cNvSpPr>
          <p:nvPr/>
        </p:nvSpPr>
        <p:spPr bwMode="auto">
          <a:xfrm>
            <a:off x="676275" y="4010025"/>
            <a:ext cx="4373563"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gn="just" eaLnBrk="1" hangingPunct="1">
              <a:lnSpc>
                <a:spcPct val="110000"/>
              </a:lnSpc>
            </a:pPr>
            <a:r>
              <a:rPr lang="en-US" altLang="ja-JP" sz="1600"/>
              <a:t>.</a:t>
            </a:r>
            <a:endParaRPr lang="en-US" altLang="en-US" sz="1600"/>
          </a:p>
        </p:txBody>
      </p:sp>
      <p:sp>
        <p:nvSpPr>
          <p:cNvPr id="4116" name="Rectangle 129">
            <a:extLst>
              <a:ext uri="{FF2B5EF4-FFF2-40B4-BE49-F238E27FC236}">
                <a16:creationId xmlns:a16="http://schemas.microsoft.com/office/drawing/2014/main" id="{20BAA754-F161-57F0-A0BB-9BA7875045AF}"/>
              </a:ext>
            </a:extLst>
          </p:cNvPr>
          <p:cNvSpPr>
            <a:spLocks noChangeArrowheads="1"/>
          </p:cNvSpPr>
          <p:nvPr/>
        </p:nvSpPr>
        <p:spPr bwMode="auto">
          <a:xfrm>
            <a:off x="690824" y="10982837"/>
            <a:ext cx="546598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r>
              <a:rPr lang="en-US" sz="2400" dirty="0"/>
              <a:t>A cross-sectional survey design </a:t>
            </a:r>
            <a:br>
              <a:rPr lang="pl-PL" sz="2400" dirty="0"/>
            </a:br>
            <a:r>
              <a:rPr lang="en-US" sz="2400" dirty="0"/>
              <a:t>was undertaken with 570 midwifery students at 8 academic midwifery </a:t>
            </a:r>
            <a:r>
              <a:rPr lang="en-US" sz="2400" dirty="0" err="1"/>
              <a:t>programmes</a:t>
            </a:r>
            <a:r>
              <a:rPr lang="en-US" sz="2400" dirty="0"/>
              <a:t> across 5 countries. </a:t>
            </a:r>
            <a:br>
              <a:rPr lang="pl-PL" sz="2400" dirty="0"/>
            </a:br>
            <a:r>
              <a:rPr lang="en-US" sz="2400" dirty="0"/>
              <a:t>A survey with free text and Likert-type questions on a 1 (least) to 4 (most) scale was used. The survey was distributed between 2019 </a:t>
            </a:r>
            <a:br>
              <a:rPr lang="pl-PL" sz="2400" dirty="0"/>
            </a:br>
            <a:r>
              <a:rPr lang="en-US" sz="2400" dirty="0"/>
              <a:t>and 2023. Quantitative data were </a:t>
            </a:r>
            <a:r>
              <a:rPr lang="en-US" sz="2400" dirty="0" err="1"/>
              <a:t>analysed</a:t>
            </a:r>
            <a:r>
              <a:rPr lang="en-US" sz="2400" dirty="0"/>
              <a:t> using descriptive statistics. Free text responses were </a:t>
            </a:r>
            <a:r>
              <a:rPr lang="en-US" sz="2400" dirty="0" err="1"/>
              <a:t>analysed</a:t>
            </a:r>
            <a:r>
              <a:rPr lang="en-US" sz="2400" dirty="0"/>
              <a:t> thematically. </a:t>
            </a:r>
            <a:r>
              <a:rPr lang="en-US" altLang="en-US" sz="2400" dirty="0"/>
              <a:t> </a:t>
            </a:r>
          </a:p>
        </p:txBody>
      </p:sp>
      <p:sp>
        <p:nvSpPr>
          <p:cNvPr id="4117" name="Text Box 133">
            <a:extLst>
              <a:ext uri="{FF2B5EF4-FFF2-40B4-BE49-F238E27FC236}">
                <a16:creationId xmlns:a16="http://schemas.microsoft.com/office/drawing/2014/main" id="{F237C916-7563-E3AF-915A-8A3B756D148A}"/>
              </a:ext>
            </a:extLst>
          </p:cNvPr>
          <p:cNvSpPr txBox="1">
            <a:spLocks noChangeArrowheads="1"/>
          </p:cNvSpPr>
          <p:nvPr/>
        </p:nvSpPr>
        <p:spPr bwMode="auto">
          <a:xfrm>
            <a:off x="22274313" y="8634111"/>
            <a:ext cx="4451350" cy="5586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sz="2400" dirty="0"/>
              <a:t>A mentor midwife that supports physiologic birth and is respectful of students, repeated exposure to birth environments that privilege person-</a:t>
            </a:r>
            <a:r>
              <a:rPr lang="en-US" sz="2400" dirty="0" err="1"/>
              <a:t>centred</a:t>
            </a:r>
            <a:r>
              <a:rPr lang="en-US" sz="2400" dirty="0"/>
              <a:t> physiologic birth, and didactic education that emphasizes the physiologic and psychologic principles that underlie midwifery care processes are crucial to ensuring midwifery students can transition to confident midwifery professionals who are advocates for physiologic birth. </a:t>
            </a:r>
          </a:p>
          <a:p>
            <a:pPr algn="just" eaLnBrk="1" hangingPunct="1">
              <a:spcBef>
                <a:spcPct val="50000"/>
              </a:spcBef>
            </a:pPr>
            <a:endParaRPr lang="en-US" altLang="en-US" sz="1800" b="1" dirty="0"/>
          </a:p>
        </p:txBody>
      </p:sp>
      <p:sp>
        <p:nvSpPr>
          <p:cNvPr id="4126" name="Text Box 134">
            <a:extLst>
              <a:ext uri="{FF2B5EF4-FFF2-40B4-BE49-F238E27FC236}">
                <a16:creationId xmlns:a16="http://schemas.microsoft.com/office/drawing/2014/main" id="{72DFD22B-1D32-BA49-B090-5DC001A65842}"/>
              </a:ext>
            </a:extLst>
          </p:cNvPr>
          <p:cNvSpPr txBox="1">
            <a:spLocks noChangeArrowheads="1"/>
          </p:cNvSpPr>
          <p:nvPr/>
        </p:nvSpPr>
        <p:spPr bwMode="auto">
          <a:xfrm>
            <a:off x="22129750" y="4191016"/>
            <a:ext cx="4921250"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508250">
              <a:defRPr sz="1700">
                <a:solidFill>
                  <a:schemeClr val="tx1"/>
                </a:solidFill>
                <a:latin typeface="Arial" panose="020B0604020202020204" pitchFamily="34" charset="0"/>
                <a:ea typeface="ＭＳ Ｐゴシック" panose="020B0600070205080204" pitchFamily="34" charset="-128"/>
              </a:defRPr>
            </a:lvl1pPr>
            <a:lvl2pPr marL="742950" indent="-285750" defTabSz="2508250">
              <a:defRPr sz="1700">
                <a:solidFill>
                  <a:schemeClr val="tx1"/>
                </a:solidFill>
                <a:latin typeface="Arial" panose="020B0604020202020204" pitchFamily="34" charset="0"/>
                <a:ea typeface="ＭＳ Ｐゴシック" panose="020B0600070205080204" pitchFamily="34" charset="-128"/>
              </a:defRPr>
            </a:lvl2pPr>
            <a:lvl3pPr marL="1143000" indent="-228600" defTabSz="2508250">
              <a:defRPr sz="1700">
                <a:solidFill>
                  <a:schemeClr val="tx1"/>
                </a:solidFill>
                <a:latin typeface="Arial" panose="020B0604020202020204" pitchFamily="34" charset="0"/>
                <a:ea typeface="ＭＳ Ｐゴシック" panose="020B0600070205080204" pitchFamily="34" charset="-128"/>
              </a:defRPr>
            </a:lvl3pPr>
            <a:lvl4pPr marL="1600200" indent="-228600" defTabSz="2508250">
              <a:defRPr sz="1700">
                <a:solidFill>
                  <a:schemeClr val="tx1"/>
                </a:solidFill>
                <a:latin typeface="Arial" panose="020B0604020202020204" pitchFamily="34" charset="0"/>
                <a:ea typeface="ＭＳ Ｐゴシック" panose="020B0600070205080204" pitchFamily="34" charset="-128"/>
              </a:defRPr>
            </a:lvl4pPr>
            <a:lvl5pPr marL="2057400" indent="-228600" defTabSz="2508250">
              <a:defRPr sz="1700">
                <a:solidFill>
                  <a:schemeClr val="tx1"/>
                </a:solidFill>
                <a:latin typeface="Arial" panose="020B0604020202020204" pitchFamily="34" charset="0"/>
                <a:ea typeface="ＭＳ Ｐゴシック" panose="020B0600070205080204" pitchFamily="34" charset="-128"/>
              </a:defRPr>
            </a:lvl5pPr>
            <a:lvl6pPr marL="25146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defTabSz="250825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defRPr/>
            </a:pPr>
            <a:r>
              <a:rPr lang="en-US" sz="2400" dirty="0"/>
              <a:t>Overall confidence mean was 2.06/4.00, with Poland (1.67) as lowest confidence and the USA as highest (2.88). Factors rated most influential were the student-mentor midwife relationship (3.40) and theoretical education (3.09). </a:t>
            </a:r>
            <a:br>
              <a:rPr lang="pl-PL" sz="2400" dirty="0"/>
            </a:br>
            <a:r>
              <a:rPr lang="en-US" sz="2400" dirty="0"/>
              <a:t>The birth environment emerged as important in the qualitative themes. </a:t>
            </a:r>
          </a:p>
        </p:txBody>
      </p:sp>
      <p:sp>
        <p:nvSpPr>
          <p:cNvPr id="4123" name="Rectangle 4">
            <a:extLst>
              <a:ext uri="{FF2B5EF4-FFF2-40B4-BE49-F238E27FC236}">
                <a16:creationId xmlns:a16="http://schemas.microsoft.com/office/drawing/2014/main" id="{5C193FA3-6D7B-8C32-D279-9DF5BA9F11BC}"/>
              </a:ext>
            </a:extLst>
          </p:cNvPr>
          <p:cNvSpPr>
            <a:spLocks noChangeArrowheads="1"/>
          </p:cNvSpPr>
          <p:nvPr/>
        </p:nvSpPr>
        <p:spPr bwMode="auto">
          <a:xfrm>
            <a:off x="5805487" y="8971915"/>
            <a:ext cx="5240337" cy="342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700">
                <a:solidFill>
                  <a:schemeClr val="tx1"/>
                </a:solidFill>
                <a:latin typeface="Arial" panose="020B0604020202020204" pitchFamily="34" charset="0"/>
                <a:ea typeface="ＭＳ Ｐゴシック" panose="020B0600070205080204" pitchFamily="34" charset="-128"/>
              </a:defRPr>
            </a:lvl1pPr>
            <a:lvl2pPr marL="742950" indent="-285750">
              <a:defRPr sz="1700">
                <a:solidFill>
                  <a:schemeClr val="tx1"/>
                </a:solidFill>
                <a:latin typeface="Arial" panose="020B0604020202020204" pitchFamily="34" charset="0"/>
                <a:ea typeface="ＭＳ Ｐゴシック" panose="020B0600070205080204" pitchFamily="34" charset="-128"/>
              </a:defRPr>
            </a:lvl2pPr>
            <a:lvl3pPr marL="1143000" indent="-228600">
              <a:defRPr sz="1700">
                <a:solidFill>
                  <a:schemeClr val="tx1"/>
                </a:solidFill>
                <a:latin typeface="Arial" panose="020B0604020202020204" pitchFamily="34" charset="0"/>
                <a:ea typeface="ＭＳ Ｐゴシック" panose="020B0600070205080204" pitchFamily="34" charset="-128"/>
              </a:defRPr>
            </a:lvl3pPr>
            <a:lvl4pPr marL="1600200" indent="-228600">
              <a:defRPr sz="1700">
                <a:solidFill>
                  <a:schemeClr val="tx1"/>
                </a:solidFill>
                <a:latin typeface="Arial" panose="020B0604020202020204" pitchFamily="34" charset="0"/>
                <a:ea typeface="ＭＳ Ｐゴシック" panose="020B0600070205080204" pitchFamily="34" charset="-128"/>
              </a:defRPr>
            </a:lvl4pPr>
            <a:lvl5pPr marL="2057400" indent="-228600">
              <a:defRPr sz="17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700">
                <a:solidFill>
                  <a:schemeClr val="tx1"/>
                </a:solidFill>
                <a:latin typeface="Arial" panose="020B0604020202020204" pitchFamily="34" charset="0"/>
                <a:ea typeface="ＭＳ Ｐゴシック" panose="020B0600070205080204" pitchFamily="34" charset="-128"/>
              </a:defRPr>
            </a:lvl9pPr>
          </a:lstStyle>
          <a:p>
            <a:pPr>
              <a:lnSpc>
                <a:spcPct val="110000"/>
              </a:lnSpc>
            </a:pPr>
            <a:r>
              <a:rPr lang="en-US" altLang="en-US" sz="1600" b="1" dirty="0"/>
              <a:t>A mentor guides a student’s hands on her 1</a:t>
            </a:r>
            <a:r>
              <a:rPr lang="en-US" altLang="en-US" sz="1600" b="1" baseline="30000" dirty="0"/>
              <a:t>st</a:t>
            </a:r>
            <a:r>
              <a:rPr lang="en-US" altLang="en-US" sz="1600" b="1" dirty="0"/>
              <a:t> birth. </a:t>
            </a:r>
          </a:p>
        </p:txBody>
      </p:sp>
      <p:sp>
        <p:nvSpPr>
          <p:cNvPr id="10" name="TextBox 9">
            <a:extLst>
              <a:ext uri="{FF2B5EF4-FFF2-40B4-BE49-F238E27FC236}">
                <a16:creationId xmlns:a16="http://schemas.microsoft.com/office/drawing/2014/main" id="{A2602566-784D-7044-B7FD-CE901E5C2FC2}"/>
              </a:ext>
            </a:extLst>
          </p:cNvPr>
          <p:cNvSpPr txBox="1"/>
          <p:nvPr/>
        </p:nvSpPr>
        <p:spPr>
          <a:xfrm>
            <a:off x="11392055" y="3465353"/>
            <a:ext cx="10190807"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en-US" sz="2800" b="1" dirty="0"/>
              <a:t>What shapes your confidence?</a:t>
            </a:r>
          </a:p>
          <a:p>
            <a:pPr algn="ctr">
              <a:defRPr/>
            </a:pPr>
            <a:r>
              <a:rPr lang="en-US" sz="2800" b="1" dirty="0"/>
              <a:t>Responses &amp; confidence level by program time point</a:t>
            </a:r>
          </a:p>
        </p:txBody>
      </p:sp>
      <p:graphicFrame>
        <p:nvGraphicFramePr>
          <p:cNvPr id="4" name="Table 4">
            <a:extLst>
              <a:ext uri="{FF2B5EF4-FFF2-40B4-BE49-F238E27FC236}">
                <a16:creationId xmlns:a16="http://schemas.microsoft.com/office/drawing/2014/main" id="{86EBA4DB-D585-C040-D50F-96E2169464DA}"/>
              </a:ext>
            </a:extLst>
          </p:cNvPr>
          <p:cNvGraphicFramePr>
            <a:graphicFrameLocks/>
          </p:cNvGraphicFramePr>
          <p:nvPr>
            <p:extLst>
              <p:ext uri="{D42A27DB-BD31-4B8C-83A1-F6EECF244321}">
                <p14:modId xmlns:p14="http://schemas.microsoft.com/office/powerpoint/2010/main" val="1996034069"/>
              </p:ext>
            </p:extLst>
          </p:nvPr>
        </p:nvGraphicFramePr>
        <p:xfrm>
          <a:off x="11352848" y="4857310"/>
          <a:ext cx="10256838" cy="8889830"/>
        </p:xfrm>
        <a:graphic>
          <a:graphicData uri="http://schemas.openxmlformats.org/drawingml/2006/table">
            <a:tbl>
              <a:tblPr firstRow="1" bandRow="1">
                <a:tableStyleId>{5C22544A-7EE6-4342-B048-85BDC9FD1C3A}</a:tableStyleId>
              </a:tblPr>
              <a:tblGrid>
                <a:gridCol w="3418946">
                  <a:extLst>
                    <a:ext uri="{9D8B030D-6E8A-4147-A177-3AD203B41FA5}">
                      <a16:colId xmlns:a16="http://schemas.microsoft.com/office/drawing/2014/main" val="1416621053"/>
                    </a:ext>
                  </a:extLst>
                </a:gridCol>
                <a:gridCol w="3418946">
                  <a:extLst>
                    <a:ext uri="{9D8B030D-6E8A-4147-A177-3AD203B41FA5}">
                      <a16:colId xmlns:a16="http://schemas.microsoft.com/office/drawing/2014/main" val="2146670939"/>
                    </a:ext>
                  </a:extLst>
                </a:gridCol>
                <a:gridCol w="3418946">
                  <a:extLst>
                    <a:ext uri="{9D8B030D-6E8A-4147-A177-3AD203B41FA5}">
                      <a16:colId xmlns:a16="http://schemas.microsoft.com/office/drawing/2014/main" val="3555158010"/>
                    </a:ext>
                  </a:extLst>
                </a:gridCol>
              </a:tblGrid>
              <a:tr h="798454">
                <a:tc>
                  <a:txBody>
                    <a:bodyPr/>
                    <a:lstStyle/>
                    <a:p>
                      <a:pPr algn="ctr"/>
                      <a:r>
                        <a:rPr lang="en-US" sz="2400" dirty="0"/>
                        <a:t>Program Entry</a:t>
                      </a:r>
                    </a:p>
                  </a:txBody>
                  <a:tcPr/>
                </a:tc>
                <a:tc>
                  <a:txBody>
                    <a:bodyPr/>
                    <a:lstStyle/>
                    <a:p>
                      <a:pPr algn="ctr"/>
                      <a:r>
                        <a:rPr lang="en-US" sz="2400" dirty="0"/>
                        <a:t>Intrapartum</a:t>
                      </a:r>
                    </a:p>
                  </a:txBody>
                  <a:tcPr/>
                </a:tc>
                <a:tc>
                  <a:txBody>
                    <a:bodyPr/>
                    <a:lstStyle/>
                    <a:p>
                      <a:pPr algn="ctr"/>
                      <a:r>
                        <a:rPr lang="en-US" sz="2400" dirty="0"/>
                        <a:t>Program Completion</a:t>
                      </a:r>
                    </a:p>
                  </a:txBody>
                  <a:tcPr/>
                </a:tc>
                <a:extLst>
                  <a:ext uri="{0D108BD9-81ED-4DB2-BD59-A6C34878D82A}">
                    <a16:rowId xmlns:a16="http://schemas.microsoft.com/office/drawing/2014/main" val="2272061573"/>
                  </a:ext>
                </a:extLst>
              </a:tr>
              <a:tr h="3105994">
                <a:tc>
                  <a:txBody>
                    <a:bodyPr/>
                    <a:lstStyle/>
                    <a:p>
                      <a:r>
                        <a:rPr lang="en-US" sz="2000" dirty="0"/>
                        <a:t>“My experience, my team, my belief that  the mother and baby lead the birthing experience.“</a:t>
                      </a:r>
                    </a:p>
                    <a:p>
                      <a:r>
                        <a:rPr lang="en-US" sz="2000" dirty="0"/>
                        <a:t>(Confident)</a:t>
                      </a:r>
                    </a:p>
                  </a:txBody>
                  <a:tcPr/>
                </a:tc>
                <a:tc>
                  <a:txBody>
                    <a:bodyPr/>
                    <a:lstStyle/>
                    <a:p>
                      <a:r>
                        <a:rPr lang="en-US" sz="2000" dirty="0"/>
                        <a:t>“I have the ability to locate evidence-based research that backs my clinical judgement; I have past experience that I can rely on to know the difference between normal and abnormal; I trust in the process of birth.” </a:t>
                      </a:r>
                    </a:p>
                    <a:p>
                      <a:r>
                        <a:rPr lang="en-US" sz="2000" dirty="0"/>
                        <a:t>(Confident)</a:t>
                      </a:r>
                    </a:p>
                  </a:txBody>
                  <a:tcPr/>
                </a:tc>
                <a:tc>
                  <a:txBody>
                    <a:bodyPr/>
                    <a:lstStyle/>
                    <a:p>
                      <a:r>
                        <a:rPr lang="en-US" sz="2000" dirty="0"/>
                        <a:t>“I am becoming more and more able to recognize things as normal and abnormal.”  (Very Confident)</a:t>
                      </a:r>
                    </a:p>
                  </a:txBody>
                  <a:tcPr/>
                </a:tc>
                <a:extLst>
                  <a:ext uri="{0D108BD9-81ED-4DB2-BD59-A6C34878D82A}">
                    <a16:rowId xmlns:a16="http://schemas.microsoft.com/office/drawing/2014/main" val="3514450418"/>
                  </a:ext>
                </a:extLst>
              </a:tr>
              <a:tr h="2092957">
                <a:tc>
                  <a:txBody>
                    <a:bodyPr/>
                    <a:lstStyle/>
                    <a:p>
                      <a:r>
                        <a:rPr lang="en-US" sz="2000" dirty="0"/>
                        <a:t>“My personal experience, my knowledge of the benefits, the importance of normalizing among women.”</a:t>
                      </a:r>
                    </a:p>
                    <a:p>
                      <a:r>
                        <a:rPr lang="en-US" sz="2000" dirty="0"/>
                        <a:t>(Fairly confident)</a:t>
                      </a:r>
                    </a:p>
                  </a:txBody>
                  <a:tcPr/>
                </a:tc>
                <a:tc>
                  <a:txBody>
                    <a:bodyPr/>
                    <a:lstStyle/>
                    <a:p>
                      <a:r>
                        <a:rPr lang="en-US" sz="2000" dirty="0"/>
                        <a:t>“Respecting patient preferences, </a:t>
                      </a:r>
                      <a:r>
                        <a:rPr lang="en-US" sz="2000" b="0" dirty="0"/>
                        <a:t>utilizing tincture of time instead</a:t>
                      </a:r>
                      <a:r>
                        <a:rPr lang="en-US" sz="2000" b="1" dirty="0"/>
                        <a:t> </a:t>
                      </a:r>
                      <a:r>
                        <a:rPr lang="en-US" sz="2000" dirty="0"/>
                        <a:t>of other interventions, believing in the body's ability to birth” </a:t>
                      </a:r>
                    </a:p>
                    <a:p>
                      <a:r>
                        <a:rPr lang="en-US" sz="2000" dirty="0"/>
                        <a:t>(Fairly confident)</a:t>
                      </a:r>
                    </a:p>
                  </a:txBody>
                  <a:tcPr/>
                </a:tc>
                <a:tc>
                  <a:txBody>
                    <a:bodyPr/>
                    <a:lstStyle/>
                    <a:p>
                      <a:r>
                        <a:rPr lang="en-US" sz="2000" dirty="0"/>
                        <a:t>“Exposure to it, Supporting women through it, Knowing it's okay” (Very Confident)</a:t>
                      </a:r>
                    </a:p>
                  </a:txBody>
                  <a:tcPr/>
                </a:tc>
                <a:extLst>
                  <a:ext uri="{0D108BD9-81ED-4DB2-BD59-A6C34878D82A}">
                    <a16:rowId xmlns:a16="http://schemas.microsoft.com/office/drawing/2014/main" val="1591710101"/>
                  </a:ext>
                </a:extLst>
              </a:tr>
              <a:tr h="2858979">
                <a:tc>
                  <a:txBody>
                    <a:bodyPr/>
                    <a:lstStyle/>
                    <a:p>
                      <a:r>
                        <a:rPr lang="en-US" sz="2000" dirty="0"/>
                        <a:t>“Experience with midwife attended birth.</a:t>
                      </a:r>
                    </a:p>
                    <a:p>
                      <a:r>
                        <a:rPr lang="en-US" sz="2000" dirty="0"/>
                        <a:t>Interdisciplinary support of midwifery model of care.</a:t>
                      </a:r>
                    </a:p>
                    <a:p>
                      <a:r>
                        <a:rPr lang="en-US" sz="2000" dirty="0"/>
                        <a:t>Clinical experience in variety of birth settings.”</a:t>
                      </a:r>
                    </a:p>
                    <a:p>
                      <a:r>
                        <a:rPr lang="en-US" sz="2000" dirty="0"/>
                        <a:t>(Underconfident) </a:t>
                      </a:r>
                    </a:p>
                  </a:txBody>
                  <a:tcPr/>
                </a:tc>
                <a:tc>
                  <a:txBody>
                    <a:bodyPr/>
                    <a:lstStyle/>
                    <a:p>
                      <a:r>
                        <a:rPr lang="en-US" sz="2000" dirty="0"/>
                        <a:t>“Learning it in school. Witnessing it in clinicals. Learning different techniques in order to promote normal labor and birth” (Underconfident)</a:t>
                      </a:r>
                    </a:p>
                  </a:txBody>
                  <a:tcPr/>
                </a:tc>
                <a:tc>
                  <a:txBody>
                    <a:bodyPr/>
                    <a:lstStyle/>
                    <a:p>
                      <a:r>
                        <a:rPr lang="en-US" sz="2000" dirty="0"/>
                        <a:t>Fellow midwives, nursing staff, nursing administration also supporting normality in labor and birth. Patients trusting us to support normality in labor and birth.” </a:t>
                      </a:r>
                    </a:p>
                    <a:p>
                      <a:r>
                        <a:rPr lang="en-US" sz="2000" dirty="0"/>
                        <a:t>(Confident)</a:t>
                      </a:r>
                    </a:p>
                  </a:txBody>
                  <a:tcPr/>
                </a:tc>
                <a:extLst>
                  <a:ext uri="{0D108BD9-81ED-4DB2-BD59-A6C34878D82A}">
                    <a16:rowId xmlns:a16="http://schemas.microsoft.com/office/drawing/2014/main" val="567814229"/>
                  </a:ext>
                </a:extLst>
              </a:tr>
            </a:tbl>
          </a:graphicData>
        </a:graphic>
      </p:graphicFrame>
      <p:pic>
        <p:nvPicPr>
          <p:cNvPr id="5" name="Content Placeholder 6" descr="Precepted birth.jpeg">
            <a:extLst>
              <a:ext uri="{FF2B5EF4-FFF2-40B4-BE49-F238E27FC236}">
                <a16:creationId xmlns:a16="http://schemas.microsoft.com/office/drawing/2014/main" id="{076DB294-5F13-7417-CB9D-3F319CF8471C}"/>
              </a:ext>
            </a:extLst>
          </p:cNvPr>
          <p:cNvPicPr>
            <a:picLocks noChangeAspect="1"/>
          </p:cNvPicPr>
          <p:nvPr/>
        </p:nvPicPr>
        <p:blipFill>
          <a:blip r:embed="rId4">
            <a:extLst>
              <a:ext uri="{28A0092B-C50C-407E-A947-70E740481C1C}">
                <a14:useLocalDpi xmlns:a14="http://schemas.microsoft.com/office/drawing/2010/main" val="0"/>
              </a:ext>
            </a:extLst>
          </a:blip>
          <a:srcRect l="17536" r="17536"/>
          <a:stretch>
            <a:fillRect/>
          </a:stretch>
        </p:blipFill>
        <p:spPr>
          <a:xfrm>
            <a:off x="5822314" y="3484562"/>
            <a:ext cx="4865907" cy="5503109"/>
          </a:xfrm>
          <a:prstGeom prst="rect">
            <a:avLst/>
          </a:prstGeom>
          <a:ln w="57150">
            <a:solidFill>
              <a:schemeClr val="tx2"/>
            </a:solidFill>
          </a:ln>
          <a:effectLst>
            <a:softEdge rad="317500"/>
          </a:effectLst>
        </p:spPr>
      </p:pic>
      <p:sp>
        <p:nvSpPr>
          <p:cNvPr id="14" name="TextBox 13">
            <a:extLst>
              <a:ext uri="{FF2B5EF4-FFF2-40B4-BE49-F238E27FC236}">
                <a16:creationId xmlns:a16="http://schemas.microsoft.com/office/drawing/2014/main" id="{80CF908D-9E99-A789-ECE1-C4435A0B699F}"/>
              </a:ext>
            </a:extLst>
          </p:cNvPr>
          <p:cNvSpPr txBox="1"/>
          <p:nvPr/>
        </p:nvSpPr>
        <p:spPr>
          <a:xfrm rot="10800000" flipV="1">
            <a:off x="22094274" y="14220256"/>
            <a:ext cx="5046176" cy="2077492"/>
          </a:xfrm>
          <a:prstGeom prst="rect">
            <a:avLst/>
          </a:prstGeom>
          <a:noFill/>
        </p:spPr>
        <p:txBody>
          <a:bodyPr wrap="square">
            <a:spAutoFit/>
          </a:bodyPr>
          <a:lstStyle/>
          <a:p>
            <a:r>
              <a:rPr lang="en-US" sz="1600" dirty="0"/>
              <a:t>Citation: Wood, J., Lazar, J., Baranowska, B., Davison, C., Dole, D., Farley, C. L., Fry, J., Healy, M., Agwu Kalu, F., </a:t>
            </a:r>
            <a:r>
              <a:rPr lang="en-US" sz="1600" dirty="0" err="1"/>
              <a:t>Tataj-Puzyna</a:t>
            </a:r>
            <a:r>
              <a:rPr lang="en-US" sz="1600" dirty="0"/>
              <a:t>, U., Ritchie, E. &amp; </a:t>
            </a:r>
            <a:r>
              <a:rPr lang="en-US" sz="1600" dirty="0" err="1"/>
              <a:t>Wegrzynowska</a:t>
            </a:r>
            <a:r>
              <a:rPr lang="en-US" sz="1600" dirty="0"/>
              <a:t>, M. (2025). A five-country comparison of midwifery students' confidence in facilitating normal labor and birth. </a:t>
            </a:r>
            <a:r>
              <a:rPr lang="en-US" sz="1600" i="1" dirty="0"/>
              <a:t>European Journal of Midwifery</a:t>
            </a:r>
            <a:r>
              <a:rPr lang="en-US" sz="1600" dirty="0"/>
              <a:t>, </a:t>
            </a:r>
            <a:r>
              <a:rPr lang="en-US" sz="1600" i="1" dirty="0"/>
              <a:t>9</a:t>
            </a:r>
            <a:r>
              <a:rPr lang="en-US" sz="1600" dirty="0"/>
              <a:t>(October), 1–12.https://</a:t>
            </a:r>
            <a:r>
              <a:rPr lang="en-US" sz="1600" dirty="0" err="1"/>
              <a:t>doi.org</a:t>
            </a:r>
            <a:r>
              <a:rPr lang="en-US" sz="1600" dirty="0"/>
              <a:t>/10.18332/</a:t>
            </a:r>
            <a:r>
              <a:rPr lang="en-US" sz="1600" dirty="0" err="1"/>
              <a:t>ejm</a:t>
            </a:r>
            <a:r>
              <a:rPr lang="en-US" sz="1600" dirty="0"/>
              <a:t>/210325</a:t>
            </a:r>
          </a:p>
          <a:p>
            <a:endParaRPr lang="en-US" dirty="0"/>
          </a:p>
        </p:txBody>
      </p:sp>
      <p:pic>
        <p:nvPicPr>
          <p:cNvPr id="7" name="Picture 6">
            <a:extLst>
              <a:ext uri="{FF2B5EF4-FFF2-40B4-BE49-F238E27FC236}">
                <a16:creationId xmlns:a16="http://schemas.microsoft.com/office/drawing/2014/main" id="{DB2EF940-9F51-65AC-2197-E047663281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92055" y="14184991"/>
            <a:ext cx="10568673" cy="951232"/>
          </a:xfrm>
          <a:prstGeom prst="rect">
            <a:avLst/>
          </a:prstGeom>
        </p:spPr>
      </p:pic>
      <p:pic>
        <p:nvPicPr>
          <p:cNvPr id="6" name="Obraz 5">
            <a:extLst>
              <a:ext uri="{FF2B5EF4-FFF2-40B4-BE49-F238E27FC236}">
                <a16:creationId xmlns:a16="http://schemas.microsoft.com/office/drawing/2014/main" id="{E0F83C66-D202-91C0-6A36-3967D503AD3B}"/>
              </a:ext>
            </a:extLst>
          </p:cNvPr>
          <p:cNvPicPr>
            <a:picLocks noChangeAspect="1"/>
          </p:cNvPicPr>
          <p:nvPr/>
        </p:nvPicPr>
        <p:blipFill>
          <a:blip r:embed="rId6"/>
          <a:srcRect t="5184" r="10873"/>
          <a:stretch>
            <a:fillRect/>
          </a:stretch>
        </p:blipFill>
        <p:spPr>
          <a:xfrm>
            <a:off x="5912361" y="10697913"/>
            <a:ext cx="4953760" cy="4371960"/>
          </a:xfrm>
          <a:prstGeom prst="rect">
            <a:avLst/>
          </a:prstGeom>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Default Design">
  <a:themeElements>
    <a:clrScheme name="Default Design 1">
      <a:dk1>
        <a:srgbClr val="141313"/>
      </a:dk1>
      <a:lt1>
        <a:srgbClr val="FFFFFE"/>
      </a:lt1>
      <a:dk2>
        <a:srgbClr val="152B56"/>
      </a:dk2>
      <a:lt2>
        <a:srgbClr val="6F7065"/>
      </a:lt2>
      <a:accent1>
        <a:srgbClr val="152B56"/>
      </a:accent1>
      <a:accent2>
        <a:srgbClr val="ACD0DA"/>
      </a:accent2>
      <a:accent3>
        <a:srgbClr val="FFFFFE"/>
      </a:accent3>
      <a:accent4>
        <a:srgbClr val="0F0E0E"/>
      </a:accent4>
      <a:accent5>
        <a:srgbClr val="AAACB4"/>
      </a:accent5>
      <a:accent6>
        <a:srgbClr val="9BBCC5"/>
      </a:accent6>
      <a:hlink>
        <a:srgbClr val="518EB9"/>
      </a:hlink>
      <a:folHlink>
        <a:srgbClr val="C9232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7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141313"/>
        </a:dk1>
        <a:lt1>
          <a:srgbClr val="FFFFFE"/>
        </a:lt1>
        <a:dk2>
          <a:srgbClr val="152B56"/>
        </a:dk2>
        <a:lt2>
          <a:srgbClr val="6F7065"/>
        </a:lt2>
        <a:accent1>
          <a:srgbClr val="152B56"/>
        </a:accent1>
        <a:accent2>
          <a:srgbClr val="ACD0DA"/>
        </a:accent2>
        <a:accent3>
          <a:srgbClr val="FFFFFE"/>
        </a:accent3>
        <a:accent4>
          <a:srgbClr val="0F0E0E"/>
        </a:accent4>
        <a:accent5>
          <a:srgbClr val="AAACB4"/>
        </a:accent5>
        <a:accent6>
          <a:srgbClr val="9BBCC5"/>
        </a:accent6>
        <a:hlink>
          <a:srgbClr val="518EB9"/>
        </a:hlink>
        <a:folHlink>
          <a:srgbClr val="C9232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141313"/>
    </a:dk1>
    <a:lt1>
      <a:srgbClr val="FFFFFE"/>
    </a:lt1>
    <a:dk2>
      <a:srgbClr val="152B56"/>
    </a:dk2>
    <a:lt2>
      <a:srgbClr val="6F7065"/>
    </a:lt2>
    <a:accent1>
      <a:srgbClr val="152B56"/>
    </a:accent1>
    <a:accent2>
      <a:srgbClr val="ACD0DA"/>
    </a:accent2>
    <a:accent3>
      <a:srgbClr val="FFFFFE"/>
    </a:accent3>
    <a:accent4>
      <a:srgbClr val="0F0E0E"/>
    </a:accent4>
    <a:accent5>
      <a:srgbClr val="AAACB4"/>
    </a:accent5>
    <a:accent6>
      <a:srgbClr val="9BBCC5"/>
    </a:accent6>
    <a:hlink>
      <a:srgbClr val="518EB9"/>
    </a:hlink>
    <a:folHlink>
      <a:srgbClr val="C92324"/>
    </a:folHlink>
  </a:clrScheme>
</a:themeOverride>
</file>

<file path=docProps/app.xml><?xml version="1.0" encoding="utf-8"?>
<Properties xmlns="http://schemas.openxmlformats.org/officeDocument/2006/extended-properties" xmlns:vt="http://schemas.openxmlformats.org/officeDocument/2006/docPropsVTypes">
  <TotalTime>1221</TotalTime>
  <Words>664</Words>
  <Application>Microsoft Macintosh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PowerPoint Presentation</vt:lpstr>
    </vt:vector>
  </TitlesOfParts>
  <Manager/>
  <Company>Georgetown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klemmd</dc:creator>
  <cp:keywords/>
  <dc:description/>
  <cp:lastModifiedBy>Cindy Farley</cp:lastModifiedBy>
  <cp:revision>154</cp:revision>
  <dcterms:created xsi:type="dcterms:W3CDTF">2005-02-02T16:58:07Z</dcterms:created>
  <dcterms:modified xsi:type="dcterms:W3CDTF">2026-04-20T00:57:31Z</dcterms:modified>
  <cp:category/>
</cp:coreProperties>
</file>